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645" r:id="rId2"/>
    <p:sldId id="646" r:id="rId3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94125" autoAdjust="0"/>
  </p:normalViewPr>
  <p:slideViewPr>
    <p:cSldViewPr>
      <p:cViewPr varScale="1">
        <p:scale>
          <a:sx n="48" d="100"/>
          <a:sy n="48" d="100"/>
        </p:scale>
        <p:origin x="67" y="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5DAE227E-0DB3-45EF-9484-6C2B4304CAC8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1FDD2CEC-8BA3-420A-8C32-1DC1496EB96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243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D5E18380-C845-46C0-9625-01726AECDD4E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086307EB-8192-4F5B-832A-37E2C5262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8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307EB-8192-4F5B-832A-37E2C5262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85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307EB-8192-4F5B-832A-37E2C526274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417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533400" cy="7983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90600" y="104955"/>
            <a:ext cx="7772400" cy="76964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  <a:latin typeface="Flama Basic" pitchFamily="50" charset="0"/>
              </a:defRPr>
            </a:lvl1pPr>
          </a:lstStyle>
          <a:p>
            <a:r>
              <a:rPr lang="en-US" dirty="0" smtClean="0"/>
              <a:t>LACMA </a:t>
            </a:r>
            <a:r>
              <a:rPr lang="en-US" dirty="0" err="1" smtClean="0"/>
              <a:t>Resnick</a:t>
            </a:r>
            <a:r>
              <a:rPr lang="en-US" dirty="0" smtClean="0"/>
              <a:t> Pavilion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4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38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69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-76200"/>
            <a:ext cx="7086600" cy="1143000"/>
          </a:xfrm>
        </p:spPr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22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09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82880"/>
            <a:ext cx="7086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09728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097280"/>
            <a:ext cx="41148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2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08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00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2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5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59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82880"/>
            <a:ext cx="7086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LACMA </a:t>
            </a:r>
            <a:r>
              <a:rPr lang="en-US" dirty="0" err="1" smtClean="0"/>
              <a:t>Resnick</a:t>
            </a:r>
            <a:r>
              <a:rPr lang="en-US" dirty="0" smtClean="0"/>
              <a:t> Pavilion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95A4E-7055-4E2B-A639-9AE14B183E6C}" type="datetimeFigureOut">
              <a:rPr lang="en-US" smtClean="0"/>
              <a:t>2/3/2016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7A96C-7C2D-4338-9C17-8D00CBF4233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533400" cy="798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004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Flama Basic" pitchFamily="50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52400" y="1676400"/>
            <a:ext cx="8915400" cy="472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900" b="1" dirty="0" smtClean="0">
                <a:solidFill>
                  <a:schemeClr val="accent1">
                    <a:lumMod val="75000"/>
                  </a:schemeClr>
                </a:solidFill>
              </a:rPr>
              <a:t>MATT</a:t>
            </a:r>
          </a:p>
          <a:p>
            <a:pPr algn="ctr"/>
            <a:r>
              <a:rPr lang="en-US" sz="6600" b="1" dirty="0" smtClean="0">
                <a:solidFill>
                  <a:schemeClr val="accent1">
                    <a:lumMod val="75000"/>
                  </a:schemeClr>
                </a:solidFill>
              </a:rPr>
              <a:t>Development Approach</a:t>
            </a:r>
            <a:endParaRPr lang="en-US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2971800"/>
            <a:ext cx="877676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 smtClean="0">
                <a:solidFill>
                  <a:srgbClr val="FF0000"/>
                </a:solidFill>
              </a:rPr>
              <a:t>70+20+10</a:t>
            </a:r>
            <a:endParaRPr lang="en-US" sz="16600" b="1" dirty="0">
              <a:solidFill>
                <a:srgbClr val="FF000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086600" cy="6858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MATT Approach is Aligned with How People Learn &amp; Grow</a:t>
            </a:r>
            <a:b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30 years of research….</a:t>
            </a:r>
            <a:endParaRPr lang="en-US" sz="28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5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8600" y="990600"/>
            <a:ext cx="3200400" cy="5715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657600" y="990600"/>
            <a:ext cx="2514600" cy="5715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400800" y="914400"/>
            <a:ext cx="2438400" cy="57912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685800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you Grow and Build </a:t>
            </a:r>
            <a:r>
              <a:rPr lang="en-US" sz="2800" b="1" i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Yourself </a:t>
            </a:r>
            <a:r>
              <a:rPr lang="en-US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your Career at MATT</a:t>
            </a:r>
            <a:endParaRPr lang="en-US" sz="2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901005"/>
            <a:ext cx="303211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70%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Workplace Integration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  <a:r>
              <a:rPr lang="en-US" sz="2400" b="1" dirty="0" smtClean="0">
                <a:solidFill>
                  <a:schemeClr val="bg1"/>
                </a:solidFill>
              </a:rPr>
              <a:t>f Learning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209800"/>
            <a:ext cx="3124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Real-world experience on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broad spectrum of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1" dirty="0" smtClean="0"/>
              <a:t>We don’t hire Project Engineers – we hire future Project Managers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Groomed with tough but</a:t>
            </a:r>
          </a:p>
          <a:p>
            <a:pPr lvl="1"/>
            <a:r>
              <a:rPr lang="en-US" sz="1400" dirty="0"/>
              <a:t> </a:t>
            </a:r>
            <a:r>
              <a:rPr lang="en-US" sz="1400" dirty="0" smtClean="0"/>
              <a:t>       manageable and meaningful</a:t>
            </a:r>
          </a:p>
          <a:p>
            <a:pPr lvl="1"/>
            <a:r>
              <a:rPr lang="en-US" sz="1400" dirty="0"/>
              <a:t> </a:t>
            </a:r>
            <a:r>
              <a:rPr lang="en-US" sz="1400" dirty="0" smtClean="0"/>
              <a:t>       responsibilities from the      </a:t>
            </a:r>
          </a:p>
          <a:p>
            <a:pPr lvl="1"/>
            <a:r>
              <a:rPr lang="en-US" sz="1400" dirty="0" smtClean="0"/>
              <a:t>        start </a:t>
            </a:r>
            <a:r>
              <a:rPr lang="en-US" sz="1200" dirty="0" smtClean="0"/>
              <a:t>(reference PE role overview)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Performance Development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Aspirations &amp; Interests</a:t>
            </a:r>
          </a:p>
          <a:p>
            <a:pPr lvl="1"/>
            <a:r>
              <a:rPr lang="en-US" sz="1400" dirty="0"/>
              <a:t> </a:t>
            </a:r>
            <a:r>
              <a:rPr lang="en-US" sz="1400" dirty="0" smtClean="0"/>
              <a:t>      clarified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Development plan based </a:t>
            </a:r>
          </a:p>
          <a:p>
            <a:pPr lvl="1"/>
            <a:r>
              <a:rPr lang="en-US" sz="1400" dirty="0"/>
              <a:t> </a:t>
            </a:r>
            <a:r>
              <a:rPr lang="en-US" sz="1400" dirty="0" smtClean="0"/>
              <a:t>      on interests, needs vs </a:t>
            </a:r>
          </a:p>
          <a:p>
            <a:pPr lvl="1"/>
            <a:r>
              <a:rPr lang="en-US" sz="1400" dirty="0"/>
              <a:t> </a:t>
            </a:r>
            <a:r>
              <a:rPr lang="en-US" sz="1400" dirty="0" smtClean="0"/>
              <a:t>      competencies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Stretch Goal assignments –</a:t>
            </a:r>
          </a:p>
          <a:p>
            <a:pPr lvl="1"/>
            <a:r>
              <a:rPr lang="en-US" sz="1400" dirty="0"/>
              <a:t> </a:t>
            </a:r>
            <a:r>
              <a:rPr lang="en-US" sz="1400" dirty="0" smtClean="0"/>
              <a:t>       expedite your growth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Constructive, open feedback and coaching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Development Assignment </a:t>
            </a:r>
          </a:p>
          <a:p>
            <a:r>
              <a:rPr lang="en-US" sz="1400" dirty="0" smtClean="0"/>
              <a:t>       opportunities – estimating/pre-con;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field supervision exposure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038600" y="901005"/>
            <a:ext cx="17940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20%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Learning via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Others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40319" y="977205"/>
            <a:ext cx="17940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10%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Learning via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Event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" y="2250281"/>
            <a:ext cx="8686800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57600" y="2209800"/>
            <a:ext cx="2514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Supervisor is not a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stagnant role here –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what does that mean?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Exposure and</a:t>
            </a:r>
          </a:p>
          <a:p>
            <a:pPr lvl="1"/>
            <a:r>
              <a:rPr lang="en-US" sz="1200" dirty="0"/>
              <a:t> </a:t>
            </a:r>
            <a:r>
              <a:rPr lang="en-US" sz="1200" dirty="0" smtClean="0"/>
              <a:t>       learning from</a:t>
            </a:r>
          </a:p>
          <a:p>
            <a:pPr lvl="1"/>
            <a:r>
              <a:rPr lang="en-US" sz="1200" dirty="0"/>
              <a:t> </a:t>
            </a:r>
            <a:r>
              <a:rPr lang="en-US" sz="1200" dirty="0" smtClean="0"/>
              <a:t>       numerous </a:t>
            </a:r>
          </a:p>
          <a:p>
            <a:pPr lvl="1"/>
            <a:r>
              <a:rPr lang="en-US" sz="1200" dirty="0"/>
              <a:t> </a:t>
            </a:r>
            <a:r>
              <a:rPr lang="en-US" sz="1200" dirty="0" smtClean="0"/>
              <a:t>       seasoned PM &amp; VP</a:t>
            </a:r>
          </a:p>
          <a:p>
            <a:pPr lvl="1"/>
            <a:r>
              <a:rPr lang="en-US" sz="1200" dirty="0"/>
              <a:t> </a:t>
            </a:r>
            <a:r>
              <a:rPr lang="en-US" sz="1200" dirty="0" smtClean="0"/>
              <a:t>       supervisors on every </a:t>
            </a:r>
          </a:p>
          <a:p>
            <a:pPr lvl="1"/>
            <a:r>
              <a:rPr lang="en-US" sz="1200" dirty="0"/>
              <a:t> </a:t>
            </a:r>
            <a:r>
              <a:rPr lang="en-US" sz="1200" dirty="0" smtClean="0"/>
              <a:t>       job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Access to a breadth</a:t>
            </a:r>
          </a:p>
          <a:p>
            <a:pPr lvl="1"/>
            <a:r>
              <a:rPr lang="en-US" sz="1200" dirty="0" smtClean="0"/>
              <a:t>       of “sages” across</a:t>
            </a:r>
          </a:p>
          <a:p>
            <a:pPr lvl="1"/>
            <a:r>
              <a:rPr lang="en-US" sz="1200" dirty="0"/>
              <a:t> </a:t>
            </a:r>
            <a:r>
              <a:rPr lang="en-US" sz="1200" dirty="0" smtClean="0"/>
              <a:t>       the organization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Highly engaged</a:t>
            </a:r>
          </a:p>
          <a:p>
            <a:pPr lvl="1"/>
            <a:r>
              <a:rPr lang="en-US" sz="1200" dirty="0"/>
              <a:t> </a:t>
            </a:r>
            <a:r>
              <a:rPr lang="en-US" sz="1200" dirty="0" smtClean="0"/>
              <a:t>       executive team</a:t>
            </a:r>
          </a:p>
          <a:p>
            <a:pPr lvl="1"/>
            <a:r>
              <a:rPr lang="en-US" sz="1200" dirty="0"/>
              <a:t> </a:t>
            </a:r>
            <a:r>
              <a:rPr lang="en-US" sz="1200" dirty="0" smtClean="0"/>
              <a:t>       interacts with you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Staff Development meetings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Ops Development Council participation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Future Plans: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Mentorship opportunity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Cohort groups &amp;</a:t>
            </a:r>
            <a:r>
              <a:rPr lang="en-US" sz="1200" dirty="0" smtClean="0"/>
              <a:t> </a:t>
            </a:r>
            <a:r>
              <a:rPr lang="en-US" sz="1200" dirty="0"/>
              <a:t>forums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400800" y="2209800"/>
            <a:ext cx="2514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Job Skills Training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Project Management</a:t>
            </a:r>
          </a:p>
          <a:p>
            <a:pPr lvl="1"/>
            <a:r>
              <a:rPr lang="en-US" sz="1400" dirty="0"/>
              <a:t> </a:t>
            </a:r>
            <a:r>
              <a:rPr lang="en-US" sz="1400" dirty="0" smtClean="0"/>
              <a:t>       Processes &amp;  </a:t>
            </a:r>
          </a:p>
          <a:p>
            <a:pPr lvl="1"/>
            <a:r>
              <a:rPr lang="en-US" sz="1400" dirty="0"/>
              <a:t> </a:t>
            </a:r>
            <a:r>
              <a:rPr lang="en-US" sz="1400" dirty="0" smtClean="0"/>
              <a:t>       Procedures sessions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Great Builder Means &amp; Methods Roundtables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Work Process Improvement teams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Selected E-learning options including LEED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Soft Skills Training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Addressing key competencies to be successful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Technical Training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Areas </a:t>
            </a:r>
            <a:r>
              <a:rPr lang="en-US" sz="1400" dirty="0" err="1" smtClean="0"/>
              <a:t>eg</a:t>
            </a:r>
            <a:r>
              <a:rPr lang="en-US" sz="1400" dirty="0" smtClean="0"/>
              <a:t> BIM, P6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External course and workshop options</a:t>
            </a:r>
          </a:p>
        </p:txBody>
      </p:sp>
    </p:spTree>
    <p:extLst>
      <p:ext uri="{BB962C8B-B14F-4D97-AF65-F5344CB8AC3E}">
        <p14:creationId xmlns:p14="http://schemas.microsoft.com/office/powerpoint/2010/main" val="416705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4129</TotalTime>
  <Words>241</Words>
  <Application>Microsoft Office PowerPoint</Application>
  <PresentationFormat>On-screen Show (4:3)</PresentationFormat>
  <Paragraphs>67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Flama Basic</vt:lpstr>
      <vt:lpstr>Office Theme</vt:lpstr>
      <vt:lpstr>The MATT Approach is Aligned with How People Learn &amp; Grow Based on 30 years of research….</vt:lpstr>
      <vt:lpstr>How you Grow and Build Yourself  and your Career at MATT</vt:lpstr>
    </vt:vector>
  </TitlesOfParts>
  <Company>MATT Construction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Dafna Zilafro</dc:creator>
  <cp:lastModifiedBy>Kathy Fairbanks</cp:lastModifiedBy>
  <cp:revision>459</cp:revision>
  <cp:lastPrinted>2015-10-19T14:26:49Z</cp:lastPrinted>
  <dcterms:created xsi:type="dcterms:W3CDTF">2013-01-24T18:01:52Z</dcterms:created>
  <dcterms:modified xsi:type="dcterms:W3CDTF">2016-02-04T01:53:32Z</dcterms:modified>
</cp:coreProperties>
</file>