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2" r:id="rId4"/>
    <p:sldId id="278" r:id="rId5"/>
    <p:sldId id="266" r:id="rId6"/>
    <p:sldId id="273" r:id="rId7"/>
    <p:sldId id="274" r:id="rId8"/>
    <p:sldId id="276" r:id="rId9"/>
    <p:sldId id="277" r:id="rId10"/>
    <p:sldId id="265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730F"/>
    <a:srgbClr val="037AB8"/>
    <a:srgbClr val="46A958"/>
    <a:srgbClr val="00A169"/>
    <a:srgbClr val="7191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80" d="100"/>
          <a:sy n="80" d="100"/>
        </p:scale>
        <p:origin x="-1086" y="-2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76200" y="4722227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  <a:ea typeface="Roboto Condensed Light" panose="02000000000000000000" pitchFamily="2" charset="0"/>
              </a:rPr>
              <a:t>www.harbinger-systems.com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48200" y="1303245"/>
            <a:ext cx="4191000" cy="762000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rgbClr val="037AB8"/>
                </a:solidFill>
                <a:latin typeface="Calibri Light" pitchFamily="34" charset="0"/>
              </a:defRPr>
            </a:lvl1pPr>
            <a:lvl2pPr>
              <a:defRPr sz="2800">
                <a:latin typeface="Calibri Light" pitchFamily="34" charset="0"/>
              </a:defRPr>
            </a:lvl2pPr>
            <a:lvl3pPr>
              <a:defRPr sz="2800">
                <a:latin typeface="Calibri Light" pitchFamily="34" charset="0"/>
              </a:defRPr>
            </a:lvl3pPr>
            <a:lvl4pPr>
              <a:defRPr sz="2800">
                <a:latin typeface="Calibri Light" pitchFamily="34" charset="0"/>
              </a:defRPr>
            </a:lvl4pPr>
            <a:lvl5pPr>
              <a:defRPr sz="2800">
                <a:latin typeface="Calibri Light" pitchFamily="34" charset="0"/>
              </a:defRPr>
            </a:lvl5pPr>
          </a:lstStyle>
          <a:p>
            <a:pPr lvl="0"/>
            <a:r>
              <a:rPr lang="en-US" dirty="0" smtClean="0"/>
              <a:t>Add Title Here…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85845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533400" y="4595396"/>
            <a:ext cx="243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www.harbinger-systems.com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5943600" y="4705350"/>
            <a:ext cx="243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www.harbinger-systems.com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0"/>
            <a:ext cx="7467600" cy="666750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rgbClr val="037AB8"/>
                </a:solidFill>
                <a:latin typeface="Calibri Light" pitchFamily="34" charset="0"/>
              </a:defRPr>
            </a:lvl1pPr>
            <a:lvl2pPr>
              <a:defRPr sz="2800">
                <a:solidFill>
                  <a:srgbClr val="037AB8"/>
                </a:solidFill>
                <a:latin typeface="Calibri Light" pitchFamily="34" charset="0"/>
              </a:defRPr>
            </a:lvl2pPr>
            <a:lvl3pPr>
              <a:defRPr sz="2800">
                <a:solidFill>
                  <a:srgbClr val="037AB8"/>
                </a:solidFill>
                <a:latin typeface="Calibri Light" pitchFamily="34" charset="0"/>
              </a:defRPr>
            </a:lvl3pPr>
            <a:lvl4pPr>
              <a:defRPr sz="2800">
                <a:solidFill>
                  <a:srgbClr val="037AB8"/>
                </a:solidFill>
                <a:latin typeface="Calibri Light" pitchFamily="34" charset="0"/>
              </a:defRPr>
            </a:lvl4pPr>
            <a:lvl5pPr>
              <a:defRPr sz="2800">
                <a:solidFill>
                  <a:srgbClr val="037AB8"/>
                </a:solidFill>
                <a:latin typeface="Calibri Light" pitchFamily="34" charset="0"/>
              </a:defRPr>
            </a:lvl5pPr>
          </a:lstStyle>
          <a:p>
            <a:pPr lvl="0"/>
            <a:r>
              <a:rPr lang="en-US" dirty="0" smtClean="0"/>
              <a:t>Add Title Here…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856130" y="3181350"/>
            <a:ext cx="4191000" cy="1371600"/>
          </a:xfrm>
          <a:prstGeom prst="rect">
            <a:avLst/>
          </a:prstGeom>
        </p:spPr>
        <p:txBody>
          <a:bodyPr/>
          <a:lstStyle>
            <a:lvl1pPr>
              <a:buNone/>
              <a:defRPr sz="2400">
                <a:solidFill>
                  <a:srgbClr val="46A958"/>
                </a:solidFill>
              </a:defRPr>
            </a:lvl1pPr>
          </a:lstStyle>
          <a:p>
            <a:pPr lvl="0"/>
            <a:r>
              <a:rPr lang="en-US" dirty="0" smtClean="0"/>
              <a:t>Add Subtitle Here…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4515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0"/>
            <a:ext cx="7467600" cy="666750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rgbClr val="037AB8"/>
                </a:solidFill>
                <a:latin typeface="Calibri Light" pitchFamily="34" charset="0"/>
              </a:defRPr>
            </a:lvl1pPr>
            <a:lvl2pPr>
              <a:defRPr sz="2800">
                <a:solidFill>
                  <a:srgbClr val="037AB8"/>
                </a:solidFill>
                <a:latin typeface="Calibri Light" pitchFamily="34" charset="0"/>
              </a:defRPr>
            </a:lvl2pPr>
            <a:lvl3pPr>
              <a:defRPr sz="2800">
                <a:solidFill>
                  <a:srgbClr val="037AB8"/>
                </a:solidFill>
                <a:latin typeface="Calibri Light" pitchFamily="34" charset="0"/>
              </a:defRPr>
            </a:lvl3pPr>
            <a:lvl4pPr>
              <a:defRPr sz="2800">
                <a:solidFill>
                  <a:srgbClr val="037AB8"/>
                </a:solidFill>
                <a:latin typeface="Calibri Light" pitchFamily="34" charset="0"/>
              </a:defRPr>
            </a:lvl4pPr>
            <a:lvl5pPr>
              <a:defRPr sz="2800">
                <a:solidFill>
                  <a:srgbClr val="037AB8"/>
                </a:solidFill>
                <a:latin typeface="Calibri Light" pitchFamily="34" charset="0"/>
              </a:defRPr>
            </a:lvl5pPr>
          </a:lstStyle>
          <a:p>
            <a:pPr lvl="0"/>
            <a:r>
              <a:rPr lang="en-US" dirty="0" smtClean="0"/>
              <a:t>Add Title Here…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742950"/>
            <a:ext cx="7470648" cy="3895344"/>
          </a:xfrm>
          <a:prstGeom prst="rect">
            <a:avLst/>
          </a:prstGeom>
        </p:spPr>
        <p:txBody>
          <a:bodyPr/>
          <a:lstStyle>
            <a:lvl1pPr>
              <a:defRPr sz="2400" baseline="0">
                <a:solidFill>
                  <a:schemeClr val="tx1"/>
                </a:solidFill>
                <a:latin typeface="Calibri Light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 Light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 Light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Calibri Light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Calibri Light" pitchFamily="34" charset="0"/>
              </a:defRPr>
            </a:lvl5pPr>
          </a:lstStyle>
          <a:p>
            <a:pPr lvl="0"/>
            <a:r>
              <a:rPr lang="en-US" dirty="0" smtClean="0"/>
              <a:t>Add Text Here…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4849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76200" y="4722227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  <a:ea typeface="Roboto Condensed Light" panose="02000000000000000000" pitchFamily="2" charset="0"/>
              </a:rPr>
              <a:t>www.harbinger-systems.com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0"/>
            <a:ext cx="7467600" cy="666750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rgbClr val="037AB8"/>
                </a:solidFill>
                <a:latin typeface="Calibri Light" pitchFamily="34" charset="0"/>
              </a:defRPr>
            </a:lvl1pPr>
            <a:lvl2pPr>
              <a:defRPr sz="2800">
                <a:solidFill>
                  <a:srgbClr val="037AB8"/>
                </a:solidFill>
                <a:latin typeface="Calibri Light" pitchFamily="34" charset="0"/>
              </a:defRPr>
            </a:lvl2pPr>
            <a:lvl3pPr>
              <a:defRPr sz="2800">
                <a:solidFill>
                  <a:srgbClr val="037AB8"/>
                </a:solidFill>
                <a:latin typeface="Calibri Light" pitchFamily="34" charset="0"/>
              </a:defRPr>
            </a:lvl3pPr>
            <a:lvl4pPr>
              <a:defRPr sz="2800">
                <a:solidFill>
                  <a:srgbClr val="037AB8"/>
                </a:solidFill>
                <a:latin typeface="Calibri Light" pitchFamily="34" charset="0"/>
              </a:defRPr>
            </a:lvl4pPr>
            <a:lvl5pPr>
              <a:defRPr sz="2800">
                <a:solidFill>
                  <a:srgbClr val="037AB8"/>
                </a:solidFill>
                <a:latin typeface="Calibri Light" pitchFamily="34" charset="0"/>
              </a:defRPr>
            </a:lvl5pPr>
          </a:lstStyle>
          <a:p>
            <a:pPr lvl="0"/>
            <a:r>
              <a:rPr lang="en-US" dirty="0" smtClean="0"/>
              <a:t>Add Title Here…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742950"/>
            <a:ext cx="3735324" cy="389534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 Light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 Light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 Light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Calibri Light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Calibri Light" pitchFamily="34" charset="0"/>
              </a:defRPr>
            </a:lvl5pPr>
          </a:lstStyle>
          <a:p>
            <a:pPr lvl="0"/>
            <a:r>
              <a:rPr lang="en-US" dirty="0" smtClean="0"/>
              <a:t>Add Text Here…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494276" y="742950"/>
            <a:ext cx="3735324" cy="389534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 Light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 Light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 Light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Calibri Light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Calibri Light" pitchFamily="34" charset="0"/>
              </a:defRPr>
            </a:lvl5pPr>
          </a:lstStyle>
          <a:p>
            <a:pPr lvl="0"/>
            <a:r>
              <a:rPr lang="en-US" dirty="0" smtClean="0"/>
              <a:t>Add Text Here…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4849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48200" y="1276350"/>
            <a:ext cx="4187952" cy="762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37AB8"/>
                </a:solidFill>
                <a:latin typeface="Calibri Light" pitchFamily="34" charset="0"/>
              </a:defRPr>
            </a:lvl1pPr>
          </a:lstStyle>
          <a:p>
            <a:r>
              <a:rPr lang="en-US" dirty="0" smtClean="0"/>
              <a:t>Add Title Here…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4722227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  <a:ea typeface="Roboto Condensed Light" panose="02000000000000000000" pitchFamily="2" charset="0"/>
              </a:rPr>
              <a:t>www.harbinger-systems.com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  <a:ea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1937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1" r:id="rId3"/>
    <p:sldLayoutId id="2147483653" r:id="rId4"/>
    <p:sldLayoutId id="2147483654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6485" y="1401860"/>
            <a:ext cx="4876800" cy="762000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rgbClr val="037AB8"/>
                </a:solidFill>
                <a:latin typeface="Calibri Light" pitchFamily="34" charset="0"/>
              </a:defRPr>
            </a:lvl1pPr>
            <a:lvl2pPr>
              <a:defRPr sz="2800">
                <a:latin typeface="Calibri Light" pitchFamily="34" charset="0"/>
              </a:defRPr>
            </a:lvl2pPr>
            <a:lvl3pPr>
              <a:defRPr sz="2800">
                <a:latin typeface="Calibri Light" pitchFamily="34" charset="0"/>
              </a:defRPr>
            </a:lvl3pPr>
            <a:lvl4pPr>
              <a:defRPr sz="2800">
                <a:latin typeface="Calibri Light" pitchFamily="34" charset="0"/>
              </a:defRPr>
            </a:lvl4pPr>
            <a:lvl5pPr>
              <a:defRPr sz="2800">
                <a:latin typeface="Calibri Light" pitchFamily="34" charset="0"/>
              </a:defRPr>
            </a:lvl5pPr>
          </a:lstStyle>
          <a:p>
            <a:pPr lvl="0"/>
            <a:r>
              <a:rPr lang="en-US" sz="2600" dirty="0" smtClean="0"/>
              <a:t>Standard Reports at Global Level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5484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62000" y="1809750"/>
            <a:ext cx="7467600" cy="666750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61999" y="0"/>
            <a:ext cx="8288215" cy="666750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rgbClr val="037AB8"/>
                </a:solidFill>
                <a:latin typeface="Calibri Light" pitchFamily="34" charset="0"/>
              </a:defRPr>
            </a:lvl1pPr>
            <a:lvl2pPr>
              <a:defRPr sz="2800">
                <a:solidFill>
                  <a:srgbClr val="037AB8"/>
                </a:solidFill>
                <a:latin typeface="Calibri Light" pitchFamily="34" charset="0"/>
              </a:defRPr>
            </a:lvl2pPr>
            <a:lvl3pPr>
              <a:defRPr sz="2800">
                <a:solidFill>
                  <a:srgbClr val="037AB8"/>
                </a:solidFill>
                <a:latin typeface="Calibri Light" pitchFamily="34" charset="0"/>
              </a:defRPr>
            </a:lvl3pPr>
            <a:lvl4pPr>
              <a:defRPr sz="2800">
                <a:solidFill>
                  <a:srgbClr val="037AB8"/>
                </a:solidFill>
                <a:latin typeface="Calibri Light" pitchFamily="34" charset="0"/>
              </a:defRPr>
            </a:lvl4pPr>
            <a:lvl5pPr>
              <a:defRPr sz="2800">
                <a:solidFill>
                  <a:srgbClr val="037AB8"/>
                </a:solidFill>
                <a:latin typeface="Calibri Light" pitchFamily="34" charset="0"/>
              </a:defRPr>
            </a:lvl5pPr>
          </a:lstStyle>
          <a:p>
            <a:pPr lvl="0"/>
            <a:r>
              <a:rPr lang="en-US" dirty="0" smtClean="0"/>
              <a:t>Types of Standard Reports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702310"/>
          <a:ext cx="76962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5800"/>
                <a:gridCol w="3200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Types</a:t>
                      </a:r>
                      <a:r>
                        <a:rPr lang="en-US" baseline="0" dirty="0" smtClean="0"/>
                        <a:t> of Standard Reports at Company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Available at</a:t>
                      </a:r>
                      <a:r>
                        <a:rPr lang="en-US" baseline="0" dirty="0" smtClean="0"/>
                        <a:t> Global Level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Census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Dependent Census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Eligibility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Enrollment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Billing</a:t>
                      </a:r>
                      <a:r>
                        <a:rPr lang="en-US" baseline="0" dirty="0" smtClean="0"/>
                        <a:t> Details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Payroll Deduction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System</a:t>
                      </a:r>
                      <a:r>
                        <a:rPr lang="en-US" baseline="0" dirty="0" smtClean="0"/>
                        <a:t> Utilization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Commission Details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Fee Details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Benefit wise Billing Details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2900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Standard Reports at Company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81000" y="666750"/>
            <a:ext cx="4343400" cy="4267200"/>
          </a:xfrm>
        </p:spPr>
        <p:txBody>
          <a:bodyPr/>
          <a:lstStyle/>
          <a:p>
            <a:r>
              <a:rPr lang="en-US" sz="2000" dirty="0" smtClean="0"/>
              <a:t>For each type</a:t>
            </a:r>
          </a:p>
          <a:p>
            <a:pPr lvl="1"/>
            <a:r>
              <a:rPr lang="en-US" sz="2000" dirty="0" smtClean="0"/>
              <a:t>Multiple reports can be created</a:t>
            </a:r>
          </a:p>
          <a:p>
            <a:pPr lvl="1"/>
            <a:r>
              <a:rPr lang="en-US" sz="2000" dirty="0" smtClean="0"/>
              <a:t>Each report has</a:t>
            </a:r>
          </a:p>
          <a:p>
            <a:pPr lvl="2"/>
            <a:r>
              <a:rPr lang="en-US" sz="2000" dirty="0" smtClean="0"/>
              <a:t>An eligibility criteria and fields to be shown</a:t>
            </a:r>
          </a:p>
          <a:p>
            <a:pPr lvl="2"/>
            <a:r>
              <a:rPr lang="en-US" sz="2000" dirty="0" smtClean="0"/>
              <a:t>These could be different across reports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724400" y="666750"/>
            <a:ext cx="3962400" cy="4267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Example: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 Consider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 ‘Employee census’ type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One may create 3 reports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Employee census 2017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Employee census 2016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Employee census 2015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Each of these report will have their own eligibility and list of fields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Standard Report at Global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62000" y="742950"/>
            <a:ext cx="7924800" cy="3895344"/>
          </a:xfrm>
        </p:spPr>
        <p:txBody>
          <a:bodyPr/>
          <a:lstStyle/>
          <a:p>
            <a:r>
              <a:rPr lang="en-US" dirty="0" smtClean="0"/>
              <a:t>To use a standard reports at global level</a:t>
            </a:r>
          </a:p>
          <a:p>
            <a:pPr lvl="1"/>
            <a:r>
              <a:rPr lang="en-US" smtClean="0"/>
              <a:t>Corresponding standard </a:t>
            </a:r>
            <a:r>
              <a:rPr lang="en-US" dirty="0" smtClean="0"/>
              <a:t>reports has be created in all companies  across which report has to be run.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Customizing Standard Reports at Global Level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71550"/>
            <a:ext cx="5651500" cy="3048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Flowchart: Connector 4"/>
          <p:cNvSpPr/>
          <p:nvPr/>
        </p:nvSpPr>
        <p:spPr>
          <a:xfrm>
            <a:off x="838200" y="81915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Flowchart: Connector 5"/>
          <p:cNvSpPr/>
          <p:nvPr/>
        </p:nvSpPr>
        <p:spPr>
          <a:xfrm>
            <a:off x="2849880" y="84963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7" name="Flowchart: Connector 6"/>
          <p:cNvSpPr/>
          <p:nvPr/>
        </p:nvSpPr>
        <p:spPr>
          <a:xfrm>
            <a:off x="5867400" y="973111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" name="Flowchart: Connector 7"/>
          <p:cNvSpPr/>
          <p:nvPr/>
        </p:nvSpPr>
        <p:spPr>
          <a:xfrm>
            <a:off x="5867400" y="1888927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918686"/>
            <a:ext cx="2971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List of standard report types on global level.</a:t>
            </a:r>
          </a:p>
          <a:p>
            <a:r>
              <a:rPr lang="en-US" sz="1400" dirty="0" smtClean="0"/>
              <a:t>-  Only 1 value can be selected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72200" y="1885950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Name for the report</a:t>
            </a:r>
            <a:endParaRPr lang="en-US" sz="1400" dirty="0"/>
          </a:p>
        </p:txBody>
      </p:sp>
      <p:sp>
        <p:nvSpPr>
          <p:cNvPr id="11" name="Flowchart: Connector 10"/>
          <p:cNvSpPr/>
          <p:nvPr/>
        </p:nvSpPr>
        <p:spPr>
          <a:xfrm>
            <a:off x="1031175" y="1836475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" name="Flowchart: Connector 11"/>
          <p:cNvSpPr/>
          <p:nvPr/>
        </p:nvSpPr>
        <p:spPr>
          <a:xfrm>
            <a:off x="5867400" y="2581238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72200" y="2518886"/>
            <a:ext cx="2971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List of companies to which logged in user has access</a:t>
            </a:r>
          </a:p>
          <a:p>
            <a:r>
              <a:rPr lang="en-US" sz="1400" dirty="0" smtClean="0"/>
              <a:t>- Multiple companies can be selected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62000" y="0"/>
            <a:ext cx="7848600" cy="666750"/>
          </a:xfrm>
        </p:spPr>
        <p:txBody>
          <a:bodyPr/>
          <a:lstStyle/>
          <a:p>
            <a:r>
              <a:rPr lang="en-US" dirty="0" smtClean="0"/>
              <a:t>Customizing Standard Reports at Global Level</a:t>
            </a:r>
          </a:p>
        </p:txBody>
      </p:sp>
      <p:sp>
        <p:nvSpPr>
          <p:cNvPr id="7" name="Flowchart: Connector 6"/>
          <p:cNvSpPr/>
          <p:nvPr/>
        </p:nvSpPr>
        <p:spPr>
          <a:xfrm>
            <a:off x="5755574" y="1213068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" name="Flowchart: Connector 7"/>
          <p:cNvSpPr/>
          <p:nvPr/>
        </p:nvSpPr>
        <p:spPr>
          <a:xfrm>
            <a:off x="5755574" y="2507124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55574" y="832068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Fields 1,2 and  3 are defined</a:t>
            </a:r>
            <a:endParaRPr lang="en-US" sz="1400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8" y="969264"/>
            <a:ext cx="5455540" cy="304495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6" name="Flowchart: Connector 5"/>
          <p:cNvSpPr/>
          <p:nvPr/>
        </p:nvSpPr>
        <p:spPr>
          <a:xfrm>
            <a:off x="2849880" y="84963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" name="Flowchart: Connector 4"/>
          <p:cNvSpPr/>
          <p:nvPr/>
        </p:nvSpPr>
        <p:spPr>
          <a:xfrm>
            <a:off x="838200" y="81915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Flowchart: Connector 10"/>
          <p:cNvSpPr/>
          <p:nvPr/>
        </p:nvSpPr>
        <p:spPr>
          <a:xfrm>
            <a:off x="1088575" y="1807775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4" name="Flowchart: Connector 13"/>
          <p:cNvSpPr/>
          <p:nvPr/>
        </p:nvSpPr>
        <p:spPr>
          <a:xfrm>
            <a:off x="2932225" y="1807775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5" name="Flowchart: Connector 14"/>
          <p:cNvSpPr/>
          <p:nvPr/>
        </p:nvSpPr>
        <p:spPr>
          <a:xfrm>
            <a:off x="5755574" y="164442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Flowchart: Connector 15"/>
          <p:cNvSpPr/>
          <p:nvPr/>
        </p:nvSpPr>
        <p:spPr>
          <a:xfrm>
            <a:off x="5755574" y="2075772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15000" y="2889468"/>
            <a:ext cx="32360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List of all standard reports created in selected companies for the selected report type.</a:t>
            </a:r>
          </a:p>
          <a:p>
            <a:pPr>
              <a:buFontTx/>
              <a:buChar char="-"/>
            </a:pP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In this case, all standard reports of type ‘Employee census’ from ASML and ATC</a:t>
            </a:r>
          </a:p>
          <a:p>
            <a:pPr>
              <a:buFontTx/>
              <a:buChar char="-"/>
            </a:pP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Format “Company Name – Report Name” 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6019800" y="1213068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Report type – Employee Census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019800" y="1617818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Report Name – Global Employee Census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019800" y="2051268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Companies – ASML and ATC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019800" y="2505491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Select Report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62000" y="0"/>
            <a:ext cx="6781800" cy="666750"/>
          </a:xfrm>
        </p:spPr>
        <p:txBody>
          <a:bodyPr/>
          <a:lstStyle/>
          <a:p>
            <a:r>
              <a:rPr lang="en-US" dirty="0" smtClean="0"/>
              <a:t>Customizing Standard Reports at Global Level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8" y="969264"/>
            <a:ext cx="5455540" cy="304495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6" name="Flowchart: Connector 5"/>
          <p:cNvSpPr/>
          <p:nvPr/>
        </p:nvSpPr>
        <p:spPr>
          <a:xfrm>
            <a:off x="2849880" y="84963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" name="Flowchart: Connector 4"/>
          <p:cNvSpPr/>
          <p:nvPr/>
        </p:nvSpPr>
        <p:spPr>
          <a:xfrm>
            <a:off x="838200" y="81915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Flowchart: Connector 10"/>
          <p:cNvSpPr/>
          <p:nvPr/>
        </p:nvSpPr>
        <p:spPr>
          <a:xfrm>
            <a:off x="1088575" y="1807775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4" name="Flowchart: Connector 13"/>
          <p:cNvSpPr/>
          <p:nvPr/>
        </p:nvSpPr>
        <p:spPr>
          <a:xfrm>
            <a:off x="2932225" y="1807775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15000" y="971550"/>
            <a:ext cx="32360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From list of reports </a:t>
            </a:r>
            <a:r>
              <a:rPr lang="en-US" sz="1400" dirty="0" smtClean="0"/>
              <a:t>in (4), select a report and then drag </a:t>
            </a:r>
            <a:r>
              <a:rPr lang="en-US" sz="1400" dirty="0" smtClean="0"/>
              <a:t>and drop reports into (5) and (6)</a:t>
            </a:r>
          </a:p>
          <a:p>
            <a:pPr>
              <a:buFontTx/>
              <a:buChar char="-"/>
            </a:pP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Only 1 report can be </a:t>
            </a:r>
            <a:r>
              <a:rPr lang="en-US" sz="1400" dirty="0" smtClean="0"/>
              <a:t>moved</a:t>
            </a:r>
            <a:r>
              <a:rPr lang="en-US" sz="1400" dirty="0" smtClean="0"/>
              <a:t> </a:t>
            </a:r>
            <a:r>
              <a:rPr lang="en-US" sz="1400" dirty="0" smtClean="0"/>
              <a:t>in (5)</a:t>
            </a:r>
          </a:p>
          <a:p>
            <a:pPr>
              <a:buFontTx/>
              <a:buChar char="-"/>
            </a:pP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Multiple reports can be </a:t>
            </a:r>
            <a:r>
              <a:rPr lang="en-US" sz="1400" dirty="0" smtClean="0"/>
              <a:t>moved</a:t>
            </a:r>
            <a:r>
              <a:rPr lang="en-US" sz="1400" dirty="0" smtClean="0"/>
              <a:t> </a:t>
            </a:r>
            <a:r>
              <a:rPr lang="en-US" sz="1400" dirty="0" smtClean="0"/>
              <a:t>in (6)</a:t>
            </a:r>
            <a:endParaRPr lang="en-US" sz="1400" dirty="0"/>
          </a:p>
        </p:txBody>
      </p:sp>
      <p:sp>
        <p:nvSpPr>
          <p:cNvPr id="22" name="Flowchart: Connector 21"/>
          <p:cNvSpPr/>
          <p:nvPr/>
        </p:nvSpPr>
        <p:spPr>
          <a:xfrm>
            <a:off x="4983480" y="180975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3" name="Flowchart: Connector 22"/>
          <p:cNvSpPr/>
          <p:nvPr/>
        </p:nvSpPr>
        <p:spPr>
          <a:xfrm>
            <a:off x="4983480" y="229743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cxnSp>
        <p:nvCxnSpPr>
          <p:cNvPr id="25" name="Curved Connector 24"/>
          <p:cNvCxnSpPr>
            <a:stCxn id="14" idx="4"/>
            <a:endCxn id="23" idx="4"/>
          </p:cNvCxnSpPr>
          <p:nvPr/>
        </p:nvCxnSpPr>
        <p:spPr>
          <a:xfrm rot="16200000" flipH="1">
            <a:off x="3850185" y="1301294"/>
            <a:ext cx="489655" cy="2051255"/>
          </a:xfrm>
          <a:prstGeom prst="curvedConnector3">
            <a:avLst>
              <a:gd name="adj1" fmla="val 14668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hape 26"/>
          <p:cNvCxnSpPr>
            <a:stCxn id="14" idx="0"/>
            <a:endCxn id="22" idx="0"/>
          </p:cNvCxnSpPr>
          <p:nvPr/>
        </p:nvCxnSpPr>
        <p:spPr>
          <a:xfrm rot="16200000" flipH="1">
            <a:off x="4094024" y="783135"/>
            <a:ext cx="1975" cy="2051255"/>
          </a:xfrm>
          <a:prstGeom prst="curvedConnector3">
            <a:avLst>
              <a:gd name="adj1" fmla="val -115746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91200" y="2697599"/>
            <a:ext cx="335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D7730F"/>
                </a:solidFill>
              </a:rPr>
              <a:t>Existing Issue: </a:t>
            </a:r>
          </a:p>
          <a:p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Report can be moved from (4) to (6) without selection in (4).</a:t>
            </a:r>
          </a:p>
          <a:p>
            <a:pPr lvl="1">
              <a:buFontTx/>
              <a:buChar char="-"/>
            </a:pPr>
            <a:r>
              <a:rPr lang="en-US" sz="1400" dirty="0" smtClean="0"/>
              <a:t>This will be changed (WT-10090)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62000" y="0"/>
            <a:ext cx="7010400" cy="666750"/>
          </a:xfrm>
        </p:spPr>
        <p:txBody>
          <a:bodyPr/>
          <a:lstStyle/>
          <a:p>
            <a:r>
              <a:rPr lang="en-US" dirty="0" smtClean="0"/>
              <a:t>Customizing Standard Reports at Global Level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52398" y="971550"/>
            <a:ext cx="5455540" cy="312419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6" name="Flowchart: Connector 5"/>
          <p:cNvSpPr/>
          <p:nvPr/>
        </p:nvSpPr>
        <p:spPr>
          <a:xfrm>
            <a:off x="2849880" y="84963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" name="Flowchart: Connector 4"/>
          <p:cNvSpPr/>
          <p:nvPr/>
        </p:nvSpPr>
        <p:spPr>
          <a:xfrm>
            <a:off x="838200" y="81915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Flowchart: Connector 10"/>
          <p:cNvSpPr/>
          <p:nvPr/>
        </p:nvSpPr>
        <p:spPr>
          <a:xfrm>
            <a:off x="1088575" y="1807775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4" name="Flowchart: Connector 13"/>
          <p:cNvSpPr/>
          <p:nvPr/>
        </p:nvSpPr>
        <p:spPr>
          <a:xfrm>
            <a:off x="2932225" y="1807775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2" name="Flowchart: Connector 21"/>
          <p:cNvSpPr/>
          <p:nvPr/>
        </p:nvSpPr>
        <p:spPr>
          <a:xfrm>
            <a:off x="4983480" y="180975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3" name="Flowchart: Connector 22"/>
          <p:cNvSpPr/>
          <p:nvPr/>
        </p:nvSpPr>
        <p:spPr>
          <a:xfrm>
            <a:off x="4983480" y="229743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cxnSp>
        <p:nvCxnSpPr>
          <p:cNvPr id="25" name="Curved Connector 24"/>
          <p:cNvCxnSpPr>
            <a:stCxn id="14" idx="4"/>
            <a:endCxn id="23" idx="4"/>
          </p:cNvCxnSpPr>
          <p:nvPr/>
        </p:nvCxnSpPr>
        <p:spPr>
          <a:xfrm rot="16200000" flipH="1">
            <a:off x="3850185" y="1301294"/>
            <a:ext cx="489655" cy="2051255"/>
          </a:xfrm>
          <a:prstGeom prst="curvedConnector3">
            <a:avLst>
              <a:gd name="adj1" fmla="val 14668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hape 26"/>
          <p:cNvCxnSpPr>
            <a:stCxn id="14" idx="0"/>
            <a:endCxn id="22" idx="0"/>
          </p:cNvCxnSpPr>
          <p:nvPr/>
        </p:nvCxnSpPr>
        <p:spPr>
          <a:xfrm rot="16200000" flipH="1">
            <a:off x="4094024" y="783135"/>
            <a:ext cx="1975" cy="2051255"/>
          </a:xfrm>
          <a:prstGeom prst="curvedConnector3">
            <a:avLst>
              <a:gd name="adj1" fmla="val -115746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lowchart: Connector 15"/>
          <p:cNvSpPr/>
          <p:nvPr/>
        </p:nvSpPr>
        <p:spPr>
          <a:xfrm>
            <a:off x="5624949" y="1049485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638800" y="1352312"/>
            <a:ext cx="350519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Report  added here acts as the base report for global report.</a:t>
            </a:r>
          </a:p>
          <a:p>
            <a:pPr>
              <a:buFontTx/>
              <a:buChar char="-"/>
            </a:pPr>
            <a:endParaRPr lang="en-US" sz="1400" dirty="0" smtClean="0"/>
          </a:p>
          <a:p>
            <a:pPr lvl="1">
              <a:buFontTx/>
              <a:buChar char="-"/>
            </a:pPr>
            <a:r>
              <a:rPr lang="en-US" sz="1400" dirty="0" smtClean="0"/>
              <a:t>Columns (fields)in global report would be as per fields in this report.</a:t>
            </a:r>
          </a:p>
          <a:p>
            <a:pPr lvl="1">
              <a:buFontTx/>
              <a:buChar char="-"/>
            </a:pPr>
            <a:endParaRPr lang="en-US" sz="1400" dirty="0" smtClean="0"/>
          </a:p>
          <a:p>
            <a:pPr lvl="1">
              <a:buFontTx/>
              <a:buChar char="-"/>
            </a:pPr>
            <a:r>
              <a:rPr lang="en-US" sz="1400" dirty="0" smtClean="0"/>
              <a:t>If the report has 12 fields, the global report would have those 12 fields.</a:t>
            </a:r>
          </a:p>
          <a:p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The data is fetched as per the customization of the report.</a:t>
            </a:r>
          </a:p>
          <a:p>
            <a:pPr lvl="1">
              <a:buFontTx/>
              <a:buChar char="-"/>
            </a:pPr>
            <a:r>
              <a:rPr lang="en-US" sz="1400" dirty="0" smtClean="0"/>
              <a:t> Additional column for company name is added.</a:t>
            </a:r>
          </a:p>
          <a:p>
            <a:pPr lvl="1"/>
            <a:endParaRPr lang="en-US" sz="1400" dirty="0" smtClean="0"/>
          </a:p>
          <a:p>
            <a:endParaRPr lang="en-US" sz="14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924800" y="1039585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Select report for customization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62000" y="0"/>
            <a:ext cx="7010400" cy="666750"/>
          </a:xfrm>
        </p:spPr>
        <p:txBody>
          <a:bodyPr/>
          <a:lstStyle/>
          <a:p>
            <a:r>
              <a:rPr lang="en-US" dirty="0" smtClean="0"/>
              <a:t>Customizing Standard Reports at Global Level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52398" y="971550"/>
            <a:ext cx="5455540" cy="312419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6" name="Flowchart: Connector 5"/>
          <p:cNvSpPr/>
          <p:nvPr/>
        </p:nvSpPr>
        <p:spPr>
          <a:xfrm>
            <a:off x="2849880" y="84963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" name="Flowchart: Connector 4"/>
          <p:cNvSpPr/>
          <p:nvPr/>
        </p:nvSpPr>
        <p:spPr>
          <a:xfrm>
            <a:off x="838200" y="81915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Flowchart: Connector 10"/>
          <p:cNvSpPr/>
          <p:nvPr/>
        </p:nvSpPr>
        <p:spPr>
          <a:xfrm>
            <a:off x="1088575" y="1807775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4" name="Flowchart: Connector 13"/>
          <p:cNvSpPr/>
          <p:nvPr/>
        </p:nvSpPr>
        <p:spPr>
          <a:xfrm>
            <a:off x="2932225" y="1807775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2" name="Flowchart: Connector 21"/>
          <p:cNvSpPr/>
          <p:nvPr/>
        </p:nvSpPr>
        <p:spPr>
          <a:xfrm>
            <a:off x="4983480" y="180975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3" name="Flowchart: Connector 22"/>
          <p:cNvSpPr/>
          <p:nvPr/>
        </p:nvSpPr>
        <p:spPr>
          <a:xfrm>
            <a:off x="4983480" y="2297430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cxnSp>
        <p:nvCxnSpPr>
          <p:cNvPr id="25" name="Curved Connector 24"/>
          <p:cNvCxnSpPr>
            <a:stCxn id="14" idx="4"/>
            <a:endCxn id="23" idx="4"/>
          </p:cNvCxnSpPr>
          <p:nvPr/>
        </p:nvCxnSpPr>
        <p:spPr>
          <a:xfrm rot="16200000" flipH="1">
            <a:off x="3850185" y="1301294"/>
            <a:ext cx="489655" cy="2051255"/>
          </a:xfrm>
          <a:prstGeom prst="curvedConnector3">
            <a:avLst>
              <a:gd name="adj1" fmla="val 14668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hape 26"/>
          <p:cNvCxnSpPr>
            <a:stCxn id="14" idx="0"/>
            <a:endCxn id="22" idx="0"/>
          </p:cNvCxnSpPr>
          <p:nvPr/>
        </p:nvCxnSpPr>
        <p:spPr>
          <a:xfrm rot="16200000" flipH="1">
            <a:off x="4094024" y="783135"/>
            <a:ext cx="1975" cy="2051255"/>
          </a:xfrm>
          <a:prstGeom prst="curvedConnector3">
            <a:avLst>
              <a:gd name="adj1" fmla="val -115746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owchart: Connector 17"/>
          <p:cNvSpPr/>
          <p:nvPr/>
        </p:nvSpPr>
        <p:spPr>
          <a:xfrm>
            <a:off x="5624949" y="982777"/>
            <a:ext cx="274320" cy="27432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924800" y="971550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Select Report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1" y="1254120"/>
            <a:ext cx="33478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Multiple reports can be added here.</a:t>
            </a:r>
          </a:p>
          <a:p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Eligibility from each of these report is used  and the data for fields specified in base report i.e. (5) are retrieved for  employees satisfying eligibility criteria.</a:t>
            </a:r>
          </a:p>
          <a:p>
            <a:pPr>
              <a:buFontTx/>
              <a:buChar char="-"/>
            </a:pP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For example, if the eligibility criteria in 3 reports identify 3 employee groups E1, E2 and E3. Then the 12 fields will be fetched for these 3 employee groups.</a:t>
            </a:r>
          </a:p>
          <a:p>
            <a:pPr>
              <a:buFontTx/>
              <a:buChar char="-"/>
            </a:pP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Global Report  = Base Report Data (5) + Data fetched using each of the report in (6).</a:t>
            </a:r>
          </a:p>
          <a:p>
            <a:pPr>
              <a:buFontTx/>
              <a:buChar char="-"/>
            </a:pPr>
            <a:endParaRPr lang="en-US" sz="1400" dirty="0" smtClean="0"/>
          </a:p>
          <a:p>
            <a:pPr lvl="1">
              <a:buFontTx/>
              <a:buChar char="-"/>
            </a:pPr>
            <a:endParaRPr lang="en-US" sz="1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838200" y="4239220"/>
            <a:ext cx="541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D7730F"/>
                </a:solidFill>
              </a:rPr>
              <a:t>Note: </a:t>
            </a:r>
            <a:r>
              <a:rPr lang="en-US" sz="1400" dirty="0" smtClean="0"/>
              <a:t>If the base report has additional fields, no data is shown for them in global report as these fields are not available across all selected companies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ic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Generic-template</Template>
  <TotalTime>394</TotalTime>
  <Words>573</Words>
  <Application>Microsoft Office PowerPoint</Application>
  <PresentationFormat>On-screen Show (16:9)</PresentationFormat>
  <Paragraphs>121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Generic-template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lalit.kumar</dc:creator>
  <cp:lastModifiedBy>lalit.kumar</cp:lastModifiedBy>
  <cp:revision>191</cp:revision>
  <dcterms:created xsi:type="dcterms:W3CDTF">2017-09-20T10:16:50Z</dcterms:created>
  <dcterms:modified xsi:type="dcterms:W3CDTF">2017-09-21T12:08:48Z</dcterms:modified>
</cp:coreProperties>
</file>